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9" r:id="rId3"/>
    <p:sldId id="321" r:id="rId5"/>
    <p:sldId id="387" r:id="rId6"/>
    <p:sldId id="323" r:id="rId7"/>
    <p:sldId id="351" r:id="rId8"/>
    <p:sldId id="651" r:id="rId9"/>
    <p:sldId id="350" r:id="rId10"/>
    <p:sldId id="649" r:id="rId11"/>
    <p:sldId id="773" r:id="rId12"/>
    <p:sldId id="774" r:id="rId13"/>
    <p:sldId id="358" r:id="rId14"/>
    <p:sldId id="685" r:id="rId15"/>
    <p:sldId id="789" r:id="rId16"/>
    <p:sldId id="794" r:id="rId17"/>
    <p:sldId id="801" r:id="rId18"/>
    <p:sldId id="807" r:id="rId19"/>
    <p:sldId id="778" r:id="rId20"/>
    <p:sldId id="659" r:id="rId21"/>
    <p:sldId id="356" r:id="rId22"/>
    <p:sldId id="359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A55B"/>
    <a:srgbClr val="328CF0"/>
    <a:srgbClr val="4E67C8"/>
    <a:srgbClr val="84BAF6"/>
    <a:srgbClr val="ADDDEB"/>
    <a:srgbClr val="F6E2E3"/>
    <a:srgbClr val="526372"/>
    <a:srgbClr val="4D5D6B"/>
    <a:srgbClr val="5A6C7D"/>
    <a:srgbClr val="C7E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830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image" Target="file:///C:\Users\Administrator\AppData\Local\Temp\wps\INetCache\9b67e344933eea565eb7976e1e923751" TargetMode="Externa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创意电子进阶</a:t>
              </a:r>
              <a:endParaRPr lang="zh-CN" altLang="en-US" sz="6700" spc="-300" dirty="0">
                <a:solidFill>
                  <a:schemeClr val="accent1"/>
                </a:solidFill>
                <a:latin typeface="+mj-lt"/>
                <a:ea typeface="+mj-ea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  <a:endParaRPr lang="zh-CN" altLang="en-US" sz="35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  <a:endParaRPr lang="zh-CN" altLang="en-US" sz="2400" b="1" dirty="0">
                <a:latin typeface="+mn-ea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1484193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③从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控制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中选择添加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“当满足条件真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…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重复执行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…”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模块，让程序循环执行。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617470"/>
            <a:ext cx="4518660" cy="86868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59100" y="2617470"/>
            <a:ext cx="2306320" cy="869315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30" y="2188845"/>
            <a:ext cx="4851400" cy="3136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90200" cy="4300387"/>
          </a:xfrm>
        </p:spPr>
        <p:txBody>
          <a:bodyPr>
            <a:normAutofit/>
          </a:bodyPr>
          <a:lstStyle/>
          <a:p>
            <a:r>
              <a:rPr dirty="0"/>
              <a:t>永真循环，就是一个死循环，运行它将无休止地运行。</a:t>
            </a:r>
            <a:endParaRPr dirty="0"/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dirty="0">
                <a:sym typeface="+mn-ea"/>
              </a:rPr>
              <a:t>程序执行速度快，瞬间！</a:t>
            </a:r>
            <a:endParaRPr dirty="0"/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dirty="0">
                <a:sym typeface="+mn-ea"/>
              </a:rPr>
              <a:t>没有循环只执行一次，来不及检测！</a:t>
            </a:r>
            <a:endParaRPr dirty="0"/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汉仪旗黑-50S" panose="00020600040101010101" pitchFamily="18" charset="-122"/>
              <a:buChar char="〇"/>
            </a:pPr>
            <a:r>
              <a:rPr dirty="0">
                <a:sym typeface="+mn-ea"/>
              </a:rPr>
              <a:t>含有「交互」的程序通常都要加！</a:t>
            </a:r>
            <a:endParaRPr dirty="0"/>
          </a:p>
          <a:p>
            <a:endParaRPr lang="zh-CN" dirty="0"/>
          </a:p>
          <a:p>
            <a:endParaRPr lang="zh-CN" dirty="0"/>
          </a:p>
          <a:p>
            <a:endParaRPr lang="zh-CN" dirty="0"/>
          </a:p>
          <a:p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817"/>
            <a:ext cx="5109091" cy="460375"/>
          </a:xfrm>
        </p:spPr>
        <p:txBody>
          <a:bodyPr/>
          <a:lstStyle/>
          <a:p>
            <a:r>
              <a:rPr lang="zh-CN" altLang="en-US" dirty="0"/>
              <a:t> 永真循环</a:t>
            </a:r>
            <a:endParaRPr lang="zh-CN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4124325" y="5100955"/>
            <a:ext cx="6027420" cy="55372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indent="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汉仪旗黑-50S" panose="00020600040101010101" pitchFamily="18" charset="-122"/>
              <a:buNone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程序运行：语句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→语句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→语句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→语句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微软雅黑" panose="020B0503020204020204" charset="-122"/>
                <a:sym typeface="+mn-ea"/>
              </a:rPr>
              <a:t>1……</a:t>
            </a:r>
            <a:endParaRPr lang="zh-CN" altLang="en-US" sz="24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38200" y="4098290"/>
            <a:ext cx="2430780" cy="1912620"/>
            <a:chOff x="1320" y="6454"/>
            <a:chExt cx="3828" cy="301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0" y="6454"/>
              <a:ext cx="3828" cy="3012"/>
            </a:xfrm>
            <a:prstGeom prst="rect">
              <a:avLst/>
            </a:prstGeom>
          </p:spPr>
        </p:pic>
        <p:sp>
          <p:nvSpPr>
            <p:cNvPr id="10" name="圆角矩形 9"/>
            <p:cNvSpPr/>
            <p:nvPr/>
          </p:nvSpPr>
          <p:spPr>
            <a:xfrm>
              <a:off x="2885" y="7180"/>
              <a:ext cx="1235" cy="597"/>
            </a:xfrm>
            <a:prstGeom prst="roundRect">
              <a:avLst/>
            </a:prstGeom>
            <a:solidFill>
              <a:srgbClr val="5BA5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语句</a:t>
              </a:r>
              <a:r>
                <a:rPr lang="en-US" altLang="zh-CN" sz="1600"/>
                <a:t>1</a:t>
              </a:r>
              <a:endParaRPr lang="en-US" altLang="zh-CN" sz="160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885" y="7777"/>
              <a:ext cx="1235" cy="597"/>
            </a:xfrm>
            <a:prstGeom prst="roundRect">
              <a:avLst/>
            </a:prstGeom>
            <a:solidFill>
              <a:srgbClr val="5BA5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语句</a:t>
              </a:r>
              <a:r>
                <a:rPr lang="en-US" altLang="zh-CN" sz="1600"/>
                <a:t>2</a:t>
              </a:r>
              <a:endParaRPr lang="en-US" altLang="zh-CN" sz="160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885" y="8374"/>
              <a:ext cx="1236" cy="597"/>
            </a:xfrm>
            <a:prstGeom prst="roundRect">
              <a:avLst/>
            </a:prstGeom>
            <a:solidFill>
              <a:srgbClr val="5BA55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语句</a:t>
              </a:r>
              <a:r>
                <a:rPr lang="en-US" altLang="zh-CN" sz="1600"/>
                <a:t>3</a:t>
              </a:r>
              <a:endParaRPr lang="en-US" altLang="zh-CN" sz="160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594485"/>
            <a:ext cx="10490200" cy="1189990"/>
          </a:xfrm>
        </p:spPr>
        <p:txBody>
          <a:bodyPr>
            <a:normAutofit/>
          </a:bodyPr>
          <a:lstStyle/>
          <a:p>
            <a:r>
              <a:rPr dirty="0"/>
              <a:t>在程序设计中，有时需要根据某些条件是否成立来决定语句流程的走向，这种结构被称为条件结构。条件结构也称为“选择结构”或“分支结构”。</a:t>
            </a:r>
            <a:endParaRPr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817"/>
            <a:ext cx="5109091" cy="460375"/>
          </a:xfrm>
        </p:spPr>
        <p:txBody>
          <a:bodyPr/>
          <a:lstStyle/>
          <a:p>
            <a:r>
              <a:rPr lang="zh-CN" altLang="en-US" dirty="0"/>
              <a:t> 条件结构</a:t>
            </a:r>
            <a:endParaRPr lang="zh-CN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6921344" y="3361978"/>
            <a:ext cx="3082314" cy="1689541"/>
            <a:chOff x="468086" y="2642870"/>
            <a:chExt cx="3471601" cy="2232856"/>
          </a:xfrm>
        </p:grpSpPr>
        <p:sp>
          <p:nvSpPr>
            <p:cNvPr id="8" name="矩形: 圆角 16"/>
            <p:cNvSpPr/>
            <p:nvPr/>
          </p:nvSpPr>
          <p:spPr>
            <a:xfrm>
              <a:off x="1076048" y="2642870"/>
              <a:ext cx="1080000" cy="39097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p>
              <a:pPr algn="ctr"/>
              <a:r>
                <a:rPr lang="zh-CN" altLang="en-US" sz="12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开始</a:t>
              </a:r>
              <a:endPara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9" name="流程图: 决策 18"/>
            <p:cNvSpPr/>
            <p:nvPr/>
          </p:nvSpPr>
          <p:spPr>
            <a:xfrm>
              <a:off x="468086" y="3441432"/>
              <a:ext cx="2295925" cy="648000"/>
            </a:xfrm>
            <a:prstGeom prst="flowChartDecisio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p>
              <a:pPr algn="ctr"/>
              <a:r>
                <a:rPr lang="zh-CN" altLang="en-US" sz="12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条件表达式</a:t>
              </a:r>
              <a:endParaRPr lang="zh-CN" altLang="en-US" sz="1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9" name="直接箭头连接符 8"/>
            <p:cNvCxnSpPr>
              <a:endCxn id="19" idx="0"/>
            </p:cNvCxnSpPr>
            <p:nvPr/>
          </p:nvCxnSpPr>
          <p:spPr>
            <a:xfrm>
              <a:off x="1616048" y="3033841"/>
              <a:ext cx="1" cy="407591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tailEnd type="stealth" w="med" len="med"/>
            </a:ln>
            <a:effectLst/>
          </p:spPr>
        </p:cxnSp>
        <p:cxnSp>
          <p:nvCxnSpPr>
            <p:cNvPr id="10" name="直接箭头连接符 9"/>
            <p:cNvCxnSpPr>
              <a:stCxn id="19" idx="2"/>
              <a:endCxn id="25" idx="0"/>
            </p:cNvCxnSpPr>
            <p:nvPr/>
          </p:nvCxnSpPr>
          <p:spPr>
            <a:xfrm>
              <a:off x="1616048" y="4089432"/>
              <a:ext cx="0" cy="407592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tailEnd type="stealth" w="med" len="med"/>
            </a:ln>
            <a:effectLst/>
          </p:spPr>
        </p:cxnSp>
        <p:cxnSp>
          <p:nvCxnSpPr>
            <p:cNvPr id="24" name="连接符: 肘形 23"/>
            <p:cNvCxnSpPr>
              <a:stCxn id="19" idx="3"/>
              <a:endCxn id="26" idx="0"/>
            </p:cNvCxnSpPr>
            <p:nvPr/>
          </p:nvCxnSpPr>
          <p:spPr>
            <a:xfrm>
              <a:off x="2764011" y="3765432"/>
              <a:ext cx="635677" cy="731592"/>
            </a:xfrm>
            <a:prstGeom prst="bentConnector2">
              <a:avLst/>
            </a:prstGeom>
            <a:noFill/>
            <a:ln w="381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  <a:tailEnd type="stealth" w="med" len="med"/>
            </a:ln>
            <a:effectLst/>
          </p:spPr>
        </p:cxnSp>
        <p:sp>
          <p:nvSpPr>
            <p:cNvPr id="25" name="矩形 24"/>
            <p:cNvSpPr/>
            <p:nvPr/>
          </p:nvSpPr>
          <p:spPr>
            <a:xfrm>
              <a:off x="1076049" y="4497025"/>
              <a:ext cx="1079999" cy="3787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</a:rPr>
                <a:t>语句块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</a:rPr>
                <a:t>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859688" y="4497025"/>
              <a:ext cx="1079999" cy="3787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</a:rPr>
                <a:t>语句块</a:t>
              </a:r>
              <a:r>
                <a:rPr lang="en-US" altLang="zh-CN" sz="12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267190" y="4060302"/>
              <a:ext cx="370332" cy="37870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是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894452" y="3395621"/>
              <a:ext cx="370332" cy="37870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否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5080" y="3296920"/>
            <a:ext cx="2042795" cy="1555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77360" y="3531235"/>
            <a:ext cx="1333500" cy="400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条件</a:t>
            </a:r>
            <a:r>
              <a:rPr lang="zh-CN" altLang="en-US" sz="20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表达式</a:t>
            </a:r>
            <a:endParaRPr lang="zh-CN" altLang="en-US" sz="20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43960" y="4043045"/>
            <a:ext cx="902335" cy="4000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语句块</a:t>
            </a:r>
            <a:r>
              <a:rPr lang="en-US" altLang="zh-CN" sz="20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altLang="zh-CN" sz="20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“显示”模块内置多种多样的图形，可以根据需要自行选取。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“显示”模块</a:t>
            </a:r>
            <a:endParaRPr lang="zh-CN" altLang="zh-CN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4"/>
          </p:nvPr>
        </p:nvPicPr>
        <p:blipFill>
          <a:blip r:embed="rId1"/>
          <a:stretch>
            <a:fillRect/>
          </a:stretch>
        </p:blipFill>
        <p:spPr>
          <a:xfrm>
            <a:off x="6931660" y="1254125"/>
            <a:ext cx="3733800" cy="47117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17" name="文本占位符 3"/>
          <p:cNvSpPr>
            <a:spLocks noGrp="1"/>
          </p:cNvSpPr>
          <p:nvPr/>
        </p:nvSpPr>
        <p:spPr>
          <a:xfrm>
            <a:off x="838200" y="1058887"/>
            <a:ext cx="5109091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</a:t>
            </a:r>
            <a:r>
              <a:rPr lang="zh-CN" altLang="en-US" dirty="0"/>
              <a:t>按钮</a:t>
            </a:r>
            <a:endParaRPr lang="zh-CN" altLang="zh-CN" dirty="0"/>
          </a:p>
        </p:txBody>
      </p:sp>
      <p:sp>
        <p:nvSpPr>
          <p:cNvPr id="20" name="内容占位符 2"/>
          <p:cNvSpPr>
            <a:spLocks noGrp="1"/>
          </p:cNvSpPr>
          <p:nvPr/>
        </p:nvSpPr>
        <p:spPr>
          <a:xfrm>
            <a:off x="752475" y="1544955"/>
            <a:ext cx="10490200" cy="1172845"/>
          </a:xfrm>
          <a:prstGeom prst="rect">
            <a:avLst/>
          </a:prstGeom>
        </p:spPr>
        <p:txBody>
          <a:bodyPr vert="horz" lIns="0" tIns="45720" rIns="0" bIns="45720" rtlCol="0"/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dirty="0">
                <a:sym typeface="+mn-ea"/>
              </a:rPr>
              <a:t>板载</a:t>
            </a:r>
            <a:r>
              <a:rPr lang="zh-CN" dirty="0">
                <a:sym typeface="+mn-ea"/>
              </a:rPr>
              <a:t>有</a:t>
            </a:r>
            <a:r>
              <a:rPr dirty="0">
                <a:sym typeface="+mn-ea"/>
              </a:rPr>
              <a:t>6个按钮：A1~A4；B1</a:t>
            </a:r>
            <a:r>
              <a:rPr lang="zh-CN" dirty="0">
                <a:sym typeface="+mn-ea"/>
              </a:rPr>
              <a:t>和</a:t>
            </a:r>
            <a:r>
              <a:rPr dirty="0">
                <a:sym typeface="+mn-ea"/>
              </a:rPr>
              <a:t>B2。</a:t>
            </a:r>
            <a:endParaRPr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dirty="0">
                <a:sym typeface="+mn-ea"/>
              </a:rPr>
              <a:t>左边的为</a:t>
            </a:r>
            <a:r>
              <a:rPr lang="en-US" altLang="zh-CN" dirty="0">
                <a:sym typeface="+mn-ea"/>
              </a:rPr>
              <a:t>A1~A4</a:t>
            </a:r>
            <a:r>
              <a:rPr lang="zh-CN" altLang="en-US" dirty="0">
                <a:sym typeface="+mn-ea"/>
              </a:rPr>
              <a:t>，右边下面的是</a:t>
            </a:r>
            <a:r>
              <a:rPr lang="en-US" altLang="zh-CN" dirty="0">
                <a:sym typeface="+mn-ea"/>
              </a:rPr>
              <a:t>B1</a:t>
            </a:r>
            <a:r>
              <a:rPr lang="zh-CN" altLang="en-US" dirty="0">
                <a:sym typeface="+mn-ea"/>
              </a:rPr>
              <a:t>，上面的是</a:t>
            </a:r>
            <a:r>
              <a:rPr lang="en-US" altLang="zh-CN" dirty="0">
                <a:sym typeface="+mn-ea"/>
              </a:rPr>
              <a:t>B2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pic>
        <p:nvPicPr>
          <p:cNvPr id="47" name="Picture 6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0" b="29500"/>
          <a:stretch>
            <a:fillRect/>
          </a:stretch>
        </p:blipFill>
        <p:spPr bwMode="auto">
          <a:xfrm>
            <a:off x="3477260" y="2912644"/>
            <a:ext cx="4428264" cy="181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椭圆 48"/>
          <p:cNvSpPr/>
          <p:nvPr/>
        </p:nvSpPr>
        <p:spPr>
          <a:xfrm>
            <a:off x="6917443" y="4337696"/>
            <a:ext cx="247650" cy="247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253993" y="3756671"/>
            <a:ext cx="247650" cy="247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718617" y="3790714"/>
            <a:ext cx="757414" cy="7574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17" name="文本占位符 3"/>
          <p:cNvSpPr>
            <a:spLocks noGrp="1"/>
          </p:cNvSpPr>
          <p:nvPr/>
        </p:nvSpPr>
        <p:spPr>
          <a:xfrm>
            <a:off x="838200" y="1058887"/>
            <a:ext cx="5109091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按着与按下</a:t>
            </a:r>
            <a:endParaRPr lang="zh-CN" altLang="zh-CN" dirty="0"/>
          </a:p>
        </p:txBody>
      </p:sp>
      <p:sp>
        <p:nvSpPr>
          <p:cNvPr id="20" name="内容占位符 2"/>
          <p:cNvSpPr>
            <a:spLocks noGrp="1"/>
          </p:cNvSpPr>
          <p:nvPr/>
        </p:nvSpPr>
        <p:spPr>
          <a:xfrm>
            <a:off x="752475" y="1544955"/>
            <a:ext cx="10490200" cy="1172845"/>
          </a:xfrm>
          <a:prstGeom prst="rect">
            <a:avLst/>
          </a:prstGeom>
        </p:spPr>
        <p:txBody>
          <a:bodyPr vert="horz" lIns="0" tIns="45720" rIns="0" bIns="45720" rtlCol="0"/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dirty="0">
                <a:sym typeface="+mn-ea"/>
              </a:rPr>
              <a:t>按钮【按下】代表按钮按下的</a:t>
            </a:r>
            <a:r>
              <a:rPr lang="en-US" dirty="0">
                <a:sym typeface="+mn-ea"/>
              </a:rPr>
              <a:t>“</a:t>
            </a:r>
            <a:r>
              <a:rPr dirty="0">
                <a:sym typeface="+mn-ea"/>
              </a:rPr>
              <a:t>一刻</a:t>
            </a:r>
            <a:r>
              <a:rPr lang="en-US" dirty="0">
                <a:sym typeface="+mn-ea"/>
              </a:rPr>
              <a:t>”</a:t>
            </a:r>
            <a:r>
              <a:rPr dirty="0">
                <a:sym typeface="+mn-ea"/>
              </a:rPr>
              <a:t>，通常是一个时间点；</a:t>
            </a:r>
            <a:endParaRPr dirty="0"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dirty="0">
                <a:sym typeface="+mn-ea"/>
              </a:rPr>
              <a:t>按钮【按着】代表按钮按着时</a:t>
            </a:r>
            <a:r>
              <a:rPr lang="en-US" dirty="0">
                <a:sym typeface="+mn-ea"/>
              </a:rPr>
              <a:t>“</a:t>
            </a:r>
            <a:r>
              <a:rPr dirty="0">
                <a:sym typeface="+mn-ea"/>
              </a:rPr>
              <a:t>一段时间</a:t>
            </a:r>
            <a:r>
              <a:rPr lang="en-US" dirty="0">
                <a:sym typeface="+mn-ea"/>
              </a:rPr>
              <a:t>”</a:t>
            </a:r>
            <a:r>
              <a:rPr dirty="0">
                <a:sym typeface="+mn-ea"/>
              </a:rPr>
              <a:t>，通常是一个时间段。</a:t>
            </a:r>
            <a:endParaRPr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6745" y="3310255"/>
            <a:ext cx="3317875" cy="16192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练习巩固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如果将“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按钮被按下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”改为“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按钮被按着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”，尝试体会下列程序的区别。</a:t>
            </a:r>
            <a:endParaRPr lang="zh-CN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57730"/>
            <a:ext cx="10121900" cy="34671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298938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尝试让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B1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和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B2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两个按钮同时按着时，显示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HEART-“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心形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，不按着时显示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CONFUSED-“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？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pic>
        <p:nvPicPr>
          <p:cNvPr id="2" name="图片 1" descr="F:/picturecompress_20220120150403/output_1.pngoutput_1"/>
          <p:cNvPicPr>
            <a:picLocks noChangeAspect="1"/>
          </p:cNvPicPr>
          <p:nvPr/>
        </p:nvPicPr>
        <p:blipFill>
          <a:blip r:embed="rId1"/>
          <a:srcRect r="7059"/>
          <a:stretch>
            <a:fillRect/>
          </a:stretch>
        </p:blipFill>
        <p:spPr>
          <a:xfrm>
            <a:off x="1328420" y="3162935"/>
            <a:ext cx="4004945" cy="1779270"/>
          </a:xfrm>
          <a:prstGeom prst="rect">
            <a:avLst/>
          </a:prstGeom>
        </p:spPr>
      </p:pic>
      <p:pic>
        <p:nvPicPr>
          <p:cNvPr id="3" name="图片 2" descr="6474c85dbf5b4a8b88ef89bb46ec287"/>
          <p:cNvPicPr>
            <a:picLocks noChangeAspect="1"/>
          </p:cNvPicPr>
          <p:nvPr/>
        </p:nvPicPr>
        <p:blipFill>
          <a:blip r:embed="rId2"/>
          <a:srcRect l="3082"/>
          <a:stretch>
            <a:fillRect/>
          </a:stretch>
        </p:blipFill>
        <p:spPr>
          <a:xfrm>
            <a:off x="5947410" y="3107690"/>
            <a:ext cx="4078605" cy="18345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582604" y="2166324"/>
            <a:ext cx="3026791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1 </a:t>
            </a:r>
            <a:r>
              <a:rPr lang="zh-CN" altLang="en-US" dirty="0"/>
              <a:t>课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3020058" y="3369434"/>
            <a:ext cx="6151880" cy="1715770"/>
          </a:xfrm>
        </p:spPr>
        <p:txBody>
          <a:bodyPr/>
          <a:lstStyle/>
          <a:p>
            <a:r>
              <a:rPr lang="zh-CN" altLang="en-US" dirty="0"/>
              <a:t>心情晴雨表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  <a:endParaRPr lang="zh-CN" altLang="en-US" sz="80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38200" y="1988854"/>
            <a:ext cx="5782733" cy="248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14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在我们日常网络交流过程中，经常会使用各种各样的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emoji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表情来表示自己当下的心情，这样的表情能够更加形象直观的展示人们当下的心理，也成为了网络聊天中的重要组成部分。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 r:link="rId2"/>
          <a:stretch>
            <a:fillRect/>
          </a:stretch>
        </p:blipFill>
        <p:spPr>
          <a:xfrm>
            <a:off x="7086600" y="2153285"/>
            <a:ext cx="3975231" cy="216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122844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当你想利用</a:t>
            </a:r>
            <a:r>
              <a:rPr lang="en-US" altLang="zh-CN" dirty="0" err="1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Mixgo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 CE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依据自身心情在点阵屏上展示不同的表情时，要怎样才能做到呢？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  <a:p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  <a:endParaRPr lang="zh-CN" altLang="en-US" dirty="0"/>
          </a:p>
        </p:txBody>
      </p:sp>
      <p:sp>
        <p:nvSpPr>
          <p:cNvPr id="20" name="内容占位符 10"/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想要是展示不同心情，我们只需要通过两个按钮来控制，通过条件结构，编写代码，当按下</a:t>
            </a:r>
            <a:r>
              <a:rPr lang="en-US" altLang="zh-CN" dirty="0"/>
              <a:t>B1</a:t>
            </a:r>
            <a:r>
              <a:rPr lang="zh-CN" altLang="en-US" dirty="0"/>
              <a:t>按钮时，显示笑脸表示开心；按下</a:t>
            </a:r>
            <a:r>
              <a:rPr lang="en-US" altLang="zh-CN" dirty="0"/>
              <a:t>B2</a:t>
            </a:r>
            <a:r>
              <a:rPr lang="zh-CN" altLang="en-US" dirty="0"/>
              <a:t>按钮时，显示哭脸表示伤心。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01545"/>
            <a:ext cx="6162675" cy="40887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100686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① 从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板载显示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目录下选择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显示（图像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/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字符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/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动画）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模块，实现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不同图像显示（笑脸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和哭脸）</a:t>
            </a:r>
            <a:endParaRPr lang="zh-CN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8410" y="2201545"/>
            <a:ext cx="3175000" cy="577850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56408"/>
          <a:stretch>
            <a:fillRect/>
          </a:stretch>
        </p:blipFill>
        <p:spPr>
          <a:xfrm>
            <a:off x="7313930" y="2031365"/>
            <a:ext cx="3286125" cy="184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930" y="4113530"/>
            <a:ext cx="3378200" cy="1968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602249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② 从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控制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目录下选择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如果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…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执行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…”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模块，并将对应条件设置其中，即，如果按下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B1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，执行显示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“HAPPY”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；如果按下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B2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，执行显示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“SAD”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9020" y="2872740"/>
            <a:ext cx="3817620" cy="1112520"/>
            <a:chOff x="1826" y="5367"/>
            <a:chExt cx="6012" cy="17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26" y="5367"/>
              <a:ext cx="6012" cy="1752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091" y="5621"/>
              <a:ext cx="2063" cy="1498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4173220"/>
            <a:ext cx="4972050" cy="18249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38120" y="4803775"/>
            <a:ext cx="2002155" cy="544830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80" y="2668270"/>
            <a:ext cx="3759200" cy="2590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WPS 表格</Application>
  <PresentationFormat>宽屏</PresentationFormat>
  <Paragraphs>124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Arial</vt:lpstr>
      <vt:lpstr>宋体</vt:lpstr>
      <vt:lpstr>Wingdings</vt:lpstr>
      <vt:lpstr>Wingdings 2</vt:lpstr>
      <vt:lpstr>字魂27号-布丁体</vt:lpstr>
      <vt:lpstr>苹方-简</vt:lpstr>
      <vt:lpstr>方正准圆简体</vt:lpstr>
      <vt:lpstr>汉仪旗黑-50S</vt:lpstr>
      <vt:lpstr>汉仪中黑KW</vt:lpstr>
      <vt:lpstr>微软雅黑</vt:lpstr>
      <vt:lpstr>方正粗圆简体</vt:lpstr>
      <vt:lpstr>汉仪旗黑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方正准圆简体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PowerPoint 演示文稿</vt:lpstr>
      <vt:lpstr>学一学</vt:lpstr>
      <vt:lpstr>学一学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 lie</cp:lastModifiedBy>
  <cp:revision>992</cp:revision>
  <dcterms:created xsi:type="dcterms:W3CDTF">2022-09-17T06:02:45Z</dcterms:created>
  <dcterms:modified xsi:type="dcterms:W3CDTF">2022-09-17T06:02:45Z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81AEFEFC43AD484DA5FCEA5922EF46E8</vt:lpwstr>
  </property>
</Properties>
</file>